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63D"/>
    <a:srgbClr val="00CC66"/>
    <a:srgbClr val="003E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20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1B6FD-572F-4C0C-8793-24EA77C8587B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35CA6-A966-4A08-89BA-D8EE1950D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611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35CA6-A966-4A08-89BA-D8EE1950D8F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102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35CA6-A966-4A08-89BA-D8EE1950D8F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102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AAC4-8415-4265-979E-BBC2821CF164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C52E-1571-4CB4-963F-6B32A19CC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92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AAC4-8415-4265-979E-BBC2821CF164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C52E-1571-4CB4-963F-6B32A19CC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230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AAC4-8415-4265-979E-BBC2821CF164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C52E-1571-4CB4-963F-6B32A19CC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4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AAC4-8415-4265-979E-BBC2821CF164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C52E-1571-4CB4-963F-6B32A19CC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3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AAC4-8415-4265-979E-BBC2821CF164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C52E-1571-4CB4-963F-6B32A19CC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566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AAC4-8415-4265-979E-BBC2821CF164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C52E-1571-4CB4-963F-6B32A19CC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474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AAC4-8415-4265-979E-BBC2821CF164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C52E-1571-4CB4-963F-6B32A19CC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61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AAC4-8415-4265-979E-BBC2821CF164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C52E-1571-4CB4-963F-6B32A19CC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53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AAC4-8415-4265-979E-BBC2821CF164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C52E-1571-4CB4-963F-6B32A19CC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240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AAC4-8415-4265-979E-BBC2821CF164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C52E-1571-4CB4-963F-6B32A19CC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63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AAC4-8415-4265-979E-BBC2821CF164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C52E-1571-4CB4-963F-6B32A19CC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669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3AAC4-8415-4265-979E-BBC2821CF164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CC52E-1571-4CB4-963F-6B32A19CC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49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51520" y="116632"/>
            <a:ext cx="8784976" cy="6624736"/>
          </a:xfrm>
          <a:prstGeom prst="rect">
            <a:avLst/>
          </a:prstGeom>
          <a:solidFill>
            <a:schemeClr val="bg1"/>
          </a:solidFill>
          <a:ln>
            <a:solidFill>
              <a:srgbClr val="008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/>
          </a:p>
        </p:txBody>
      </p:sp>
      <p:sp>
        <p:nvSpPr>
          <p:cNvPr id="4" name="Прямоугольник с одним вырезанным углом 3"/>
          <p:cNvSpPr/>
          <p:nvPr/>
        </p:nvSpPr>
        <p:spPr>
          <a:xfrm>
            <a:off x="251520" y="2863782"/>
            <a:ext cx="8784976" cy="1080120"/>
          </a:xfrm>
          <a:prstGeom prst="snip1Rect">
            <a:avLst/>
          </a:prstGeom>
          <a:solidFill>
            <a:srgbClr val="00863D"/>
          </a:solidFill>
          <a:ln>
            <a:noFill/>
          </a:ln>
          <a:scene3d>
            <a:camera prst="orthographicFront">
              <a:rot lat="0" lon="0" rev="0"/>
            </a:camera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dirty="0" lang="ru-RU" smtClean="0" sz="5800">
                <a:latin charset="0" panose="020B0606030402020204" pitchFamily="34" typeface="Franklin Gothic Medium Cond"/>
              </a:rPr>
              <a:t>СОЦИАЛЬНЫЙ КОНТРАКТ</a:t>
            </a:r>
            <a:endParaRPr dirty="0" lang="ru-RU" sz="5800">
              <a:latin charset="0" panose="020B0606030402020204" pitchFamily="34" typeface="Franklin Gothic Medium Cond"/>
            </a:endParaRPr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>
            <a:off x="7452320" y="3176972"/>
            <a:ext cx="1440160" cy="504056"/>
          </a:xfrm>
          <a:prstGeom prst="snip1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dirty="0" lang="ru-RU" smtClean="0" sz="3600">
                <a:solidFill>
                  <a:srgbClr val="00863D"/>
                </a:solidFill>
                <a:latin charset="0" panose="020B0606030402020204" pitchFamily="34" typeface="Franklin Gothic Medium Cond"/>
              </a:rPr>
              <a:t>2022</a:t>
            </a:r>
            <a:endParaRPr b="1" dirty="0" lang="ru-RU" sz="3600">
              <a:solidFill>
                <a:srgbClr val="00863D"/>
              </a:solidFill>
              <a:latin charset="0" panose="020B0606030402020204" pitchFamily="34" typeface="Franklin Gothic Medium Cond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" r="-49"/>
          <a:stretch/>
        </p:blipFill>
        <p:spPr>
          <a:xfrm>
            <a:off x="407940" y="190848"/>
            <a:ext cx="3837017" cy="203311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83" l="-3321" t="14642"/>
          <a:stretch/>
        </p:blipFill>
        <p:spPr>
          <a:xfrm>
            <a:off x="4788025" y="657183"/>
            <a:ext cx="4159041" cy="203311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26" l="49" r="-27" t="11064"/>
          <a:stretch/>
        </p:blipFill>
        <p:spPr>
          <a:xfrm>
            <a:off x="407941" y="4437112"/>
            <a:ext cx="3831052" cy="210540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" r="-39"/>
          <a:stretch/>
        </p:blipFill>
        <p:spPr>
          <a:xfrm>
            <a:off x="4932040" y="4067424"/>
            <a:ext cx="3959042" cy="223260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92525" y="2339588"/>
            <a:ext cx="2030941" cy="36933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>
                <a:solidFill>
                  <a:srgbClr val="00863D"/>
                </a:solidFill>
                <a:latin charset="0" panose="020B0606030402020204" pitchFamily="34" typeface="Franklin Gothic Medium Cond"/>
              </a:rPr>
              <a:t>Поиск работы</a:t>
            </a:r>
            <a:endParaRPr b="1" dirty="0" lang="ru-RU">
              <a:solidFill>
                <a:srgbClr val="00863D"/>
              </a:solidFill>
              <a:latin charset="0" panose="020B0606030402020204" pitchFamily="34" typeface="Franklin Gothic Medium C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88025" y="44624"/>
            <a:ext cx="3575830" cy="64633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>
                <a:solidFill>
                  <a:srgbClr val="00863D"/>
                </a:solidFill>
                <a:latin charset="0" panose="020B0606030402020204" pitchFamily="34" typeface="Franklin Gothic Medium Cond"/>
              </a:rPr>
              <a:t>Осуществление индивидуальной </a:t>
            </a:r>
          </a:p>
          <a:p>
            <a:r>
              <a:rPr b="1" dirty="0" lang="ru-RU" smtClean="0">
                <a:solidFill>
                  <a:srgbClr val="00863D"/>
                </a:solidFill>
                <a:latin charset="0" panose="020B0606030402020204" pitchFamily="34" typeface="Franklin Gothic Medium Cond"/>
              </a:rPr>
              <a:t>предпринимательской деятельности</a:t>
            </a:r>
            <a:endParaRPr b="1" dirty="0" lang="ru-RU">
              <a:solidFill>
                <a:srgbClr val="00863D"/>
              </a:solidFill>
              <a:latin charset="0" panose="020B0606030402020204" pitchFamily="34" typeface="Franklin Gothic Medium Con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9435" y="4006805"/>
            <a:ext cx="3945522" cy="36933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>
                <a:solidFill>
                  <a:srgbClr val="00863D"/>
                </a:solidFill>
                <a:latin charset="0" panose="020B0606030402020204" pitchFamily="34" typeface="Franklin Gothic Medium Cond"/>
              </a:rPr>
              <a:t>Ведение личного подсобного хозяйства</a:t>
            </a:r>
            <a:endParaRPr b="1" dirty="0" lang="ru-RU">
              <a:solidFill>
                <a:srgbClr val="00863D"/>
              </a:solidFill>
              <a:latin charset="0" panose="020B0606030402020204" pitchFamily="34" typeface="Franklin Gothic Medium Con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60032" y="6300028"/>
            <a:ext cx="4028508" cy="36933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>
                <a:solidFill>
                  <a:srgbClr val="00863D"/>
                </a:solidFill>
                <a:latin charset="0" panose="020B0606030402020204" pitchFamily="34" typeface="Franklin Gothic Medium Cond"/>
              </a:rPr>
              <a:t>Преодоление трудной жизненной ситуации</a:t>
            </a:r>
            <a:endParaRPr b="1" dirty="0" lang="ru-RU">
              <a:solidFill>
                <a:srgbClr val="00863D"/>
              </a:solidFill>
              <a:latin charset="0" panose="020B0606030402020204" pitchFamily="34" typeface="Franklin Gothic Medium Cond"/>
            </a:endParaRPr>
          </a:p>
        </p:txBody>
      </p:sp>
    </p:spTree>
    <p:extLst>
      <p:ext uri="{BB962C8B-B14F-4D97-AF65-F5344CB8AC3E}">
        <p14:creationId xmlns:p14="http://schemas.microsoft.com/office/powerpoint/2010/main" val="1286496252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251520" y="116632"/>
            <a:ext cx="8784976" cy="6624736"/>
          </a:xfrm>
          <a:prstGeom prst="rect">
            <a:avLst/>
          </a:prstGeom>
          <a:solidFill>
            <a:schemeClr val="bg1"/>
          </a:solidFill>
          <a:ln>
            <a:solidFill>
              <a:srgbClr val="008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260648"/>
            <a:ext cx="3024336" cy="360040"/>
          </a:xfrm>
          <a:prstGeom prst="rect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Franklin Gothic Medium Cond" panose="020B0606030402020204" pitchFamily="34" charset="0"/>
              </a:rPr>
              <a:t>СОЦИАЛЬНЫЙ КОНТРАКТ</a:t>
            </a:r>
            <a:endParaRPr lang="ru-RU" dirty="0">
              <a:latin typeface="Franklin Gothic Medium Cond" panose="020B06060304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96327" y="549664"/>
            <a:ext cx="2952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ОБЩАЯ ИНФОРМАЦИЯ</a:t>
            </a:r>
            <a:endParaRPr lang="ru-RU" sz="2400" b="1" u="sng" dirty="0">
              <a:solidFill>
                <a:srgbClr val="00863D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6756" y="3501008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Franklin Gothic Medium Cond" panose="020B0606030402020204" pitchFamily="34" charset="0"/>
              </a:rPr>
              <a:t>НА КАКИЕ ЦЕЛИ ЗАКЛЮЧАЕТСЯ СОЦИАЛЬНЫЙ КОНТРАКТ?</a:t>
            </a:r>
            <a:endParaRPr lang="ru-RU" sz="1600" b="1" dirty="0">
              <a:latin typeface="Franklin Gothic Medium Cond" panose="020B06060304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8230" y="5509102"/>
            <a:ext cx="39757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Franklin Gothic Medium Cond" panose="020B0606030402020204" pitchFamily="34" charset="0"/>
              </a:rPr>
              <a:t>РАЗМЕР ГОСУДАРСТВЕННОЙ СОЦИАЛЬНОЙ ПОМОЩИ</a:t>
            </a:r>
            <a:endParaRPr lang="ru-RU" sz="1600" b="1" dirty="0">
              <a:latin typeface="Franklin Gothic Medium Cond" panose="020B06060304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8230" y="4057327"/>
            <a:ext cx="39757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►</a:t>
            </a:r>
            <a:r>
              <a:rPr lang="ru-RU" sz="1400" dirty="0" smtClean="0">
                <a:latin typeface="Franklin Gothic Medium Cond" panose="020B0606030402020204" pitchFamily="34" charset="0"/>
              </a:rPr>
              <a:t> поиск работы</a:t>
            </a:r>
            <a:endParaRPr lang="ru-RU" sz="1400" dirty="0">
              <a:latin typeface="Franklin Gothic Medium Cond" panose="020B06060304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9704" y="6074132"/>
            <a:ext cx="4246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►</a:t>
            </a:r>
            <a:r>
              <a:rPr lang="ru-RU" sz="1400" dirty="0" smtClean="0">
                <a:latin typeface="Franklin Gothic Medium Cond" panose="020B0606030402020204" pitchFamily="34" charset="0"/>
              </a:rPr>
              <a:t> размер государственной социальной помощи зависит от выбранного мероприятия социального контракта</a:t>
            </a:r>
            <a:endParaRPr lang="ru-RU" sz="1400" dirty="0">
              <a:latin typeface="Franklin Gothic Medium Cond" panose="020B06060304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7408" y="1042620"/>
            <a:ext cx="42484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Franklin Gothic Medium Cond" panose="020B0606030402020204" pitchFamily="34" charset="0"/>
              </a:rPr>
              <a:t>ОБЯЗАТЕЛЬНЫЕ  УСЛОВИЯ:</a:t>
            </a:r>
            <a:endParaRPr lang="ru-RU" sz="1600" b="1" dirty="0">
              <a:latin typeface="Franklin Gothic Medium Cond" panose="020B06060304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9704" y="1057810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Franklin Gothic Medium Cond" panose="020B0606030402020204" pitchFamily="34" charset="0"/>
              </a:rPr>
              <a:t>КТО МОЖЕТ ВОСПОЛЬЗОВАТЬСЯ СОЦИАЛЬНЫМ КОНТРАКТОМ?</a:t>
            </a:r>
            <a:endParaRPr lang="ru-RU" sz="1600" b="1" dirty="0">
              <a:latin typeface="Franklin Gothic Medium Cond" panose="020B06060304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1178" y="1574548"/>
            <a:ext cx="39757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►</a:t>
            </a:r>
            <a:r>
              <a:rPr lang="ru-RU" sz="1400" dirty="0" smtClean="0">
                <a:latin typeface="Franklin Gothic Medium Cond" panose="020B0606030402020204" pitchFamily="34" charset="0"/>
              </a:rPr>
              <a:t> социальный контракт заключается с малоимущими семьями и малоимущими гражданами</a:t>
            </a:r>
            <a:endParaRPr lang="ru-RU" sz="1400" dirty="0">
              <a:latin typeface="Franklin Gothic Medium Cond" panose="020B0606030402020204" pitchFamily="34" charset="0"/>
            </a:endParaRPr>
          </a:p>
        </p:txBody>
      </p:sp>
      <p:sp>
        <p:nvSpPr>
          <p:cNvPr id="24" name="Прямоугольник с одним вырезанным углом 23"/>
          <p:cNvSpPr/>
          <p:nvPr/>
        </p:nvSpPr>
        <p:spPr>
          <a:xfrm>
            <a:off x="395536" y="2133115"/>
            <a:ext cx="4032448" cy="575805"/>
          </a:xfrm>
          <a:prstGeom prst="snip1Rect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800" b="1" dirty="0" smtClean="0">
                <a:latin typeface="Franklin Gothic Medium Cond" panose="020B0606030402020204" pitchFamily="34" charset="0"/>
              </a:rPr>
              <a:t>11895* руб.</a:t>
            </a:r>
            <a:endParaRPr lang="ru-RU" sz="2800" b="1" dirty="0">
              <a:latin typeface="Franklin Gothic Medium Cond" panose="020B06060304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8666" y="217723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При обращении среднедушевой доход  не должен превышать</a:t>
            </a:r>
            <a:endParaRPr lang="ru-RU" sz="12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7740" y="2783404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Franklin Gothic Medium Cond" panose="020B0606030402020204" pitchFamily="34" charset="0"/>
              </a:rPr>
              <a:t>*величина прожиточного минимума на душу населения, установленная в Ярославской области, на 2022 год</a:t>
            </a:r>
            <a:endParaRPr lang="ru-RU" sz="1200" dirty="0">
              <a:latin typeface="Franklin Gothic Medium Cond" panose="020B06060304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5772" y="4345940"/>
            <a:ext cx="425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►</a:t>
            </a:r>
            <a:r>
              <a:rPr lang="ru-RU" sz="1400" dirty="0" smtClean="0">
                <a:latin typeface="Franklin Gothic Medium Cond" panose="020B0606030402020204" pitchFamily="34" charset="0"/>
              </a:rPr>
              <a:t> осуществление индивидуальной предпринимательской деятельности</a:t>
            </a:r>
            <a:endParaRPr lang="ru-RU" sz="1400" dirty="0">
              <a:latin typeface="Franklin Gothic Medium Cond" panose="020B06060304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9704" y="4849415"/>
            <a:ext cx="39757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►</a:t>
            </a:r>
            <a:r>
              <a:rPr lang="ru-RU" sz="1400" dirty="0" smtClean="0">
                <a:latin typeface="Franklin Gothic Medium Cond" panose="020B0606030402020204" pitchFamily="34" charset="0"/>
              </a:rPr>
              <a:t> ведение личного подсобного хозяйства</a:t>
            </a:r>
            <a:endParaRPr lang="ru-RU" sz="1400" dirty="0">
              <a:latin typeface="Franklin Gothic Medium Cond" panose="020B06060304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9704" y="5137447"/>
            <a:ext cx="39757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►</a:t>
            </a:r>
            <a:r>
              <a:rPr lang="ru-RU" sz="1400" dirty="0" smtClean="0">
                <a:latin typeface="Franklin Gothic Medium Cond" panose="020B0606030402020204" pitchFamily="34" charset="0"/>
              </a:rPr>
              <a:t> преодоление трудной жизненной ситуации</a:t>
            </a:r>
            <a:endParaRPr lang="ru-RU" sz="1400" dirty="0">
              <a:latin typeface="Franklin Gothic Medium Cond" panose="020B06060304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69284" y="4869576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Franklin Gothic Medium Cond" panose="020B0606030402020204" pitchFamily="34" charset="0"/>
              </a:rPr>
              <a:t>КУДА ПОДАТЬ ЗАЯВЛЕНИЕ И ДОКУМЕНТЫ?</a:t>
            </a:r>
            <a:endParaRPr lang="ru-RU" sz="1600" b="1" dirty="0">
              <a:latin typeface="Franklin Gothic Medium Cond" panose="020B06060304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70758" y="5389683"/>
            <a:ext cx="4121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►</a:t>
            </a:r>
            <a:r>
              <a:rPr lang="ru-RU" sz="1400" dirty="0" smtClean="0">
                <a:latin typeface="Franklin Gothic Medium Cond" panose="020B0606030402020204" pitchFamily="34" charset="0"/>
              </a:rPr>
              <a:t> в орган социальной защиты населения по месту жительства (ОСЗН);</a:t>
            </a:r>
            <a:endParaRPr lang="ru-RU" sz="1400" dirty="0">
              <a:latin typeface="Franklin Gothic Medium Cond" panose="020B06060304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68300" y="5822312"/>
            <a:ext cx="425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►</a:t>
            </a:r>
            <a:r>
              <a:rPr lang="ru-RU" sz="1400" dirty="0" smtClean="0">
                <a:latin typeface="Franklin Gothic Medium Cond" panose="020B0606030402020204" pitchFamily="34" charset="0"/>
              </a:rPr>
              <a:t> в многофункциональный центр предоставления государственных и муниципальных услуг (МФЦ);</a:t>
            </a:r>
            <a:endParaRPr lang="ru-RU" sz="1400" dirty="0">
              <a:latin typeface="Franklin Gothic Medium Cond" panose="020B06060304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72232" y="6289575"/>
            <a:ext cx="39757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►</a:t>
            </a:r>
            <a:r>
              <a:rPr lang="ru-RU" sz="1400" dirty="0" smtClean="0">
                <a:latin typeface="Franklin Gothic Medium Cond" panose="020B0606030402020204" pitchFamily="34" charset="0"/>
              </a:rPr>
              <a:t> через Единый портал государственных услуг (ЕПГУ).</a:t>
            </a:r>
            <a:endParaRPr lang="ru-RU" sz="1400" dirty="0">
              <a:latin typeface="Franklin Gothic Medium Cond" panose="020B0606030402020204" pitchFamily="34" charset="0"/>
            </a:endParaRPr>
          </a:p>
        </p:txBody>
      </p:sp>
      <p:sp>
        <p:nvSpPr>
          <p:cNvPr id="39" name="Прямоугольник с одним вырезанным углом 38"/>
          <p:cNvSpPr/>
          <p:nvPr/>
        </p:nvSpPr>
        <p:spPr>
          <a:xfrm>
            <a:off x="4808166" y="1381174"/>
            <a:ext cx="4032448" cy="885871"/>
          </a:xfrm>
          <a:prstGeom prst="snip1Rect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2800" b="1" dirty="0">
              <a:latin typeface="Franklin Gothic Medium Cond" panose="020B06060304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871295" y="1425293"/>
            <a:ext cx="2941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среднедушевой доход семьи (гражданина) рассчитывается за </a:t>
            </a:r>
          </a:p>
          <a:p>
            <a:r>
              <a:rPr lang="ru-RU" sz="1200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3 последних календарных месяца, предшествующих месяцу подачи заявления</a:t>
            </a:r>
            <a:endParaRPr lang="ru-RU" sz="12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41" name="Прямоугольник с одним вырезанным углом 40"/>
          <p:cNvSpPr/>
          <p:nvPr/>
        </p:nvSpPr>
        <p:spPr>
          <a:xfrm>
            <a:off x="7740353" y="1466678"/>
            <a:ext cx="999058" cy="710556"/>
          </a:xfrm>
          <a:prstGeom prst="snip1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доход за</a:t>
            </a:r>
          </a:p>
          <a:p>
            <a:pPr algn="ctr"/>
            <a:r>
              <a:rPr lang="ru-RU" sz="1100" b="1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3 </a:t>
            </a:r>
          </a:p>
          <a:p>
            <a:pPr algn="ctr"/>
            <a:r>
              <a:rPr lang="ru-RU" sz="1100" b="1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месяца</a:t>
            </a:r>
            <a:endParaRPr lang="ru-RU" sz="1100" b="1" dirty="0">
              <a:solidFill>
                <a:srgbClr val="00863D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44" name="Прямоугольник с одним вырезанным углом 43"/>
          <p:cNvSpPr/>
          <p:nvPr/>
        </p:nvSpPr>
        <p:spPr>
          <a:xfrm>
            <a:off x="4805714" y="2319276"/>
            <a:ext cx="4032448" cy="1613779"/>
          </a:xfrm>
          <a:prstGeom prst="snip1Rect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2800" b="1" dirty="0">
              <a:latin typeface="Franklin Gothic Medium Cond" panose="020B06060304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868843" y="2363396"/>
            <a:ext cx="29435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отсутствие в составе семьи трудоспособных граждан в трудоспособном возрасте, не имеющих работы (доходного занятия), не зарегистрированных в качестве безработных </a:t>
            </a:r>
          </a:p>
          <a:p>
            <a:r>
              <a:rPr lang="ru-RU" sz="1200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в органах государственной службы занятости </a:t>
            </a:r>
          </a:p>
          <a:p>
            <a:r>
              <a:rPr lang="ru-RU" sz="1200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и не имеющих объективных причин невозможности ведения трудовой деятельности</a:t>
            </a:r>
            <a:endParaRPr lang="ru-RU" sz="12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46" name="Прямоугольник с одним вырезанным углом 45"/>
          <p:cNvSpPr/>
          <p:nvPr/>
        </p:nvSpPr>
        <p:spPr>
          <a:xfrm>
            <a:off x="7740352" y="2404780"/>
            <a:ext cx="996607" cy="1439425"/>
          </a:xfrm>
          <a:prstGeom prst="snip1Rect">
            <a:avLst>
              <a:gd name="adj" fmla="val 2352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лица</a:t>
            </a:r>
          </a:p>
          <a:p>
            <a:pPr algn="ctr"/>
            <a:r>
              <a:rPr lang="ru-RU" sz="1100" b="1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старше</a:t>
            </a:r>
          </a:p>
          <a:p>
            <a:pPr algn="ctr"/>
            <a:r>
              <a:rPr lang="ru-RU" sz="1100" b="1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18 лет, ведущие трудовую деятельность</a:t>
            </a:r>
          </a:p>
        </p:txBody>
      </p:sp>
      <p:sp>
        <p:nvSpPr>
          <p:cNvPr id="47" name="Прямоугольник с одним вырезанным углом 46"/>
          <p:cNvSpPr/>
          <p:nvPr/>
        </p:nvSpPr>
        <p:spPr>
          <a:xfrm>
            <a:off x="4801693" y="3983289"/>
            <a:ext cx="4032448" cy="885871"/>
          </a:xfrm>
          <a:prstGeom prst="snip1Rect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2800" b="1" dirty="0">
              <a:latin typeface="Franklin Gothic Medium Cond" panose="020B06060304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864822" y="4027408"/>
            <a:ext cx="2941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отсутствие у заявителя или хотя бы одного члена семьи заявителя в собственности двух и более жилых помещений или суммы долей  на два и более жилых помещения</a:t>
            </a:r>
            <a:endParaRPr lang="ru-RU" sz="12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49" name="Прямоугольник с одним вырезанным углом 48"/>
          <p:cNvSpPr/>
          <p:nvPr/>
        </p:nvSpPr>
        <p:spPr>
          <a:xfrm>
            <a:off x="7740352" y="4068793"/>
            <a:ext cx="992585" cy="710556"/>
          </a:xfrm>
          <a:prstGeom prst="snip1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не более</a:t>
            </a:r>
          </a:p>
          <a:p>
            <a:pPr algn="ctr"/>
            <a:r>
              <a:rPr lang="ru-RU" sz="1100" b="1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2 жилых</a:t>
            </a:r>
          </a:p>
          <a:p>
            <a:pPr algn="ctr"/>
            <a:r>
              <a:rPr lang="ru-RU" sz="1100" b="1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помещений</a:t>
            </a:r>
            <a:endParaRPr lang="ru-RU" sz="1100" b="1" dirty="0">
              <a:solidFill>
                <a:srgbClr val="00863D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86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784976" cy="6624736"/>
          </a:xfrm>
          <a:prstGeom prst="rect">
            <a:avLst/>
          </a:prstGeom>
          <a:solidFill>
            <a:schemeClr val="bg1"/>
          </a:solidFill>
          <a:ln>
            <a:solidFill>
              <a:srgbClr val="008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260648"/>
            <a:ext cx="3024336" cy="360040"/>
          </a:xfrm>
          <a:prstGeom prst="rect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dirty="0" lang="ru-RU" smtClean="0">
                <a:latin charset="0" panose="020B0606030402020204" pitchFamily="34" typeface="Franklin Gothic Medium Cond"/>
              </a:rPr>
              <a:t>СОЦИАЛЬНЫЙ КОНТРАКТ</a:t>
            </a:r>
            <a:endParaRPr dirty="0" lang="ru-RU">
              <a:latin charset="0" panose="020B0606030402020204" pitchFamily="34" typeface="Franklin Gothic Medium Con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47864" y="549664"/>
            <a:ext cx="2376264" cy="46166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 sz="2400" u="sng">
                <a:solidFill>
                  <a:srgbClr val="00863D"/>
                </a:solidFill>
                <a:latin charset="0" panose="020B0606030402020204" pitchFamily="34" typeface="Franklin Gothic Medium Cond"/>
              </a:rPr>
              <a:t>1. ПОИСК РАБОТЫ</a:t>
            </a:r>
            <a:endParaRPr b="1" dirty="0" lang="ru-RU" sz="2400" u="sng">
              <a:solidFill>
                <a:srgbClr val="00863D"/>
              </a:solidFill>
              <a:latin charset="0" panose="020B0606030402020204" pitchFamily="34" typeface="Franklin Gothic Medium Cond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"/>
          <a:stretch/>
        </p:blipFill>
        <p:spPr>
          <a:xfrm>
            <a:off x="395536" y="1070757"/>
            <a:ext cx="3888432" cy="42129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6756" y="5301208"/>
            <a:ext cx="3168352" cy="33855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 sz="1600">
                <a:latin charset="0" panose="020B0606030402020204" pitchFamily="34" typeface="Franklin Gothic Medium Cond"/>
              </a:rPr>
              <a:t>ОСОБОЕ  УСЛОВИЕ:</a:t>
            </a:r>
            <a:endParaRPr b="1" dirty="0" lang="ru-RU" sz="1600">
              <a:latin charset="0" panose="020B0606030402020204" pitchFamily="34" typeface="Franklin Gothic Medium Con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8230" y="5904912"/>
            <a:ext cx="3975738" cy="33855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 sz="1600">
                <a:latin charset="0" panose="020B0606030402020204" pitchFamily="34" typeface="Franklin Gothic Medium Cond"/>
              </a:rPr>
              <a:t>СРОК ДЕЙСТВИЯ СОЦИАЛЬНОГО КОНТРАКТА:</a:t>
            </a:r>
            <a:endParaRPr b="1" dirty="0" lang="ru-RU" sz="1600">
              <a:latin charset="0" panose="020B0606030402020204" pitchFamily="34" typeface="Franklin Gothic Medium Con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8230" y="5583108"/>
            <a:ext cx="3975738" cy="30777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ru-RU" smtClean="0" sz="1400">
                <a:solidFill>
                  <a:srgbClr val="00863D"/>
                </a:solidFill>
                <a:latin charset="0" panose="020B0606030402020204" pitchFamily="34" typeface="Franklin Gothic Medium Cond"/>
              </a:rPr>
              <a:t>►</a:t>
            </a:r>
            <a:r>
              <a:rPr dirty="0" lang="ru-RU" smtClean="0" sz="1400">
                <a:latin charset="0" panose="020B0606030402020204" pitchFamily="34" typeface="Franklin Gothic Medium Cond"/>
              </a:rPr>
              <a:t> заключается преимущественно с семьями с детьми</a:t>
            </a:r>
            <a:endParaRPr dirty="0" lang="ru-RU" sz="1400">
              <a:latin charset="0" panose="020B0606030402020204" pitchFamily="34" typeface="Franklin Gothic Medium Con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9704" y="6217567"/>
            <a:ext cx="3975738" cy="30777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ru-RU" smtClean="0" sz="1400">
                <a:solidFill>
                  <a:srgbClr val="00863D"/>
                </a:solidFill>
                <a:latin charset="0" panose="020B0606030402020204" pitchFamily="34" typeface="Franklin Gothic Medium Cond"/>
              </a:rPr>
              <a:t>►</a:t>
            </a:r>
            <a:r>
              <a:rPr dirty="0" lang="ru-RU" smtClean="0" sz="1400">
                <a:latin charset="0" panose="020B0606030402020204" pitchFamily="34" typeface="Franklin Gothic Medium Cond"/>
              </a:rPr>
              <a:t> до 9 месяцев</a:t>
            </a:r>
            <a:endParaRPr dirty="0" lang="ru-RU" sz="1400">
              <a:latin charset="0" panose="020B0606030402020204" pitchFamily="34" typeface="Franklin Gothic Medium C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70268" y="1002473"/>
            <a:ext cx="4248472" cy="33855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 sz="1600">
                <a:latin charset="0" panose="020B0606030402020204" pitchFamily="34" typeface="Franklin Gothic Medium Cond"/>
              </a:rPr>
              <a:t>РАЗМЕР СОЦИАЛЬНОЙ ПОМОЩИ:</a:t>
            </a:r>
            <a:endParaRPr b="1" dirty="0" lang="ru-RU" sz="1600">
              <a:latin charset="0" panose="020B0606030402020204" pitchFamily="34" typeface="Franklin Gothic Medium C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58924" y="5909902"/>
            <a:ext cx="4133556" cy="33855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 sz="1600">
                <a:latin charset="0" panose="020B0606030402020204" pitchFamily="34" typeface="Franklin Gothic Medium Cond"/>
              </a:rPr>
              <a:t>КОНЕЧНЫЙ РЕЗУЛЬТАТ СОЦИАЛЬНОГО КОНТРАКТА:</a:t>
            </a:r>
            <a:endParaRPr b="1" dirty="0" lang="ru-RU" sz="1600">
              <a:latin charset="0" panose="020B0606030402020204" pitchFamily="34" typeface="Franklin Gothic Medium Con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60398" y="6222557"/>
            <a:ext cx="3975738" cy="30777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ru-RU" smtClean="0" sz="1400">
                <a:solidFill>
                  <a:srgbClr val="00863D"/>
                </a:solidFill>
                <a:latin charset="0" panose="020B0606030402020204" pitchFamily="34" typeface="Franklin Gothic Medium Cond"/>
              </a:rPr>
              <a:t>►</a:t>
            </a:r>
            <a:r>
              <a:rPr dirty="0" lang="ru-RU" smtClean="0" sz="1400">
                <a:latin charset="0" panose="020B0606030402020204" pitchFamily="34" typeface="Franklin Gothic Medium Cond"/>
              </a:rPr>
              <a:t> заключение трудового договора</a:t>
            </a:r>
            <a:endParaRPr dirty="0" lang="ru-RU" sz="1400">
              <a:latin charset="0" panose="020B0606030402020204" pitchFamily="34" typeface="Franklin Gothic Medium Cond"/>
            </a:endParaRPr>
          </a:p>
        </p:txBody>
      </p:sp>
      <p:sp>
        <p:nvSpPr>
          <p:cNvPr id="13" name="Прямоугольник с одним вырезанным углом 12"/>
          <p:cNvSpPr/>
          <p:nvPr/>
        </p:nvSpPr>
        <p:spPr>
          <a:xfrm>
            <a:off x="4860032" y="1332149"/>
            <a:ext cx="4032448" cy="575805"/>
          </a:xfrm>
          <a:prstGeom prst="snip1Rect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r"/>
            <a:r>
              <a:rPr b="1" dirty="0" lang="ru-RU" smtClean="0" sz="2800">
                <a:latin charset="0" panose="020B0606030402020204" pitchFamily="34" typeface="Franklin Gothic Medium Cond"/>
              </a:rPr>
              <a:t>12966* руб.</a:t>
            </a:r>
            <a:endParaRPr b="1" dirty="0" lang="ru-RU" sz="2800">
              <a:latin charset="0" panose="020B0606030402020204" pitchFamily="34" typeface="Franklin Gothic Medium Cond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23162" y="1396181"/>
            <a:ext cx="2160240" cy="46166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ru-RU" smtClean="0" sz="1200">
                <a:solidFill>
                  <a:schemeClr val="bg1"/>
                </a:solidFill>
                <a:latin charset="0" panose="020B0606030402020204" pitchFamily="34" typeface="Franklin Gothic Medium Cond"/>
              </a:rPr>
              <a:t>При обращении предоставляется ежемесячная денежная выплата</a:t>
            </a:r>
            <a:endParaRPr dirty="0" lang="ru-RU" sz="1200">
              <a:solidFill>
                <a:schemeClr val="bg1"/>
              </a:solidFill>
              <a:latin charset="0" panose="020B0606030402020204" pitchFamily="34" typeface="Franklin Gothic Medium Cond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70268" y="1916832"/>
            <a:ext cx="4248472" cy="46166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dirty="0" lang="ru-RU" smtClean="0" sz="1200">
                <a:latin charset="0" panose="020B0606030402020204" pitchFamily="34" typeface="Franklin Gothic Medium Cond"/>
              </a:rPr>
              <a:t>*величина прожиточного минимума для трудоспособного населения, установленная в Ярославской области, на 2022 год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70268" y="2564076"/>
            <a:ext cx="4248472" cy="73866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b="1" dirty="0" lang="ru-RU" smtClean="0" sz="1400">
                <a:latin charset="0" panose="020B0606030402020204" pitchFamily="34" typeface="Franklin Gothic Medium Cond"/>
              </a:rPr>
              <a:t>Предоставляется в первый месяц с даты заключения социального контракта и в течение трех месяцев после  подтверждения факта трудоустройства заявителя.</a:t>
            </a:r>
            <a:endParaRPr b="1" dirty="0" lang="ru-RU" sz="1400">
              <a:latin charset="0" panose="020B0606030402020204" pitchFamily="34" typeface="Franklin Gothic Medium Con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70268" y="3356992"/>
            <a:ext cx="4248472" cy="116955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dirty="0" lang="ru-RU" smtClean="0" sz="1400">
                <a:solidFill>
                  <a:srgbClr val="00863D"/>
                </a:solidFill>
                <a:latin charset="0" panose="020B0606030402020204" pitchFamily="34" typeface="Franklin Gothic Medium Cond"/>
              </a:rPr>
              <a:t>►</a:t>
            </a:r>
            <a:r>
              <a:rPr dirty="0" lang="ru-RU" smtClean="0" sz="1400">
                <a:latin charset="0" panose="020B0606030402020204" pitchFamily="34" typeface="Franklin Gothic Medium Cond"/>
              </a:rPr>
              <a:t>дополнительно может быть предусмотрено обучение, в случае отсутствия возможности службы занятости населения обеспечить прохождение гражданином профессионального обучения или дополнительного профессионального образования</a:t>
            </a:r>
            <a:endParaRPr dirty="0" lang="ru-RU" sz="1400">
              <a:latin charset="0" panose="020B0606030402020204" pitchFamily="34" typeface="Franklin Gothic Medium Cond"/>
            </a:endParaRPr>
          </a:p>
        </p:txBody>
      </p:sp>
      <p:sp>
        <p:nvSpPr>
          <p:cNvPr id="18" name="Прямоугольник с одним вырезанным углом 17"/>
          <p:cNvSpPr/>
          <p:nvPr/>
        </p:nvSpPr>
        <p:spPr>
          <a:xfrm>
            <a:off x="4860032" y="4581387"/>
            <a:ext cx="4032448" cy="575805"/>
          </a:xfrm>
          <a:prstGeom prst="snip1Rect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r"/>
            <a:r>
              <a:rPr b="1" dirty="0" lang="ru-RU" smtClean="0" sz="2800">
                <a:latin charset="0" panose="020B0606030402020204" pitchFamily="34" typeface="Franklin Gothic Medium Cond"/>
              </a:rPr>
              <a:t>30 000 руб.</a:t>
            </a:r>
            <a:endParaRPr b="1" dirty="0" lang="ru-RU" sz="2800">
              <a:latin charset="0" panose="020B0606030402020204" pitchFamily="34" typeface="Franklin Gothic Medium Cond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23162" y="4645419"/>
            <a:ext cx="2160240" cy="46166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ru-RU" smtClean="0" sz="1200">
                <a:solidFill>
                  <a:schemeClr val="bg1"/>
                </a:solidFill>
                <a:latin charset="0" panose="020B0606030402020204" pitchFamily="34" typeface="Franklin Gothic Medium Cond"/>
              </a:rPr>
              <a:t>Выплата в размере стоимости курса обучения, но не более:</a:t>
            </a:r>
            <a:endParaRPr dirty="0" lang="ru-RU" sz="1200">
              <a:solidFill>
                <a:schemeClr val="bg1"/>
              </a:solidFill>
              <a:latin charset="0" panose="020B0606030402020204" pitchFamily="34" typeface="Franklin Gothic Medium Cond"/>
            </a:endParaRPr>
          </a:p>
        </p:txBody>
      </p:sp>
      <p:sp>
        <p:nvSpPr>
          <p:cNvPr id="20" name="Прямоугольник с одним вырезанным углом 19"/>
          <p:cNvSpPr/>
          <p:nvPr/>
        </p:nvSpPr>
        <p:spPr>
          <a:xfrm>
            <a:off x="4860032" y="5301467"/>
            <a:ext cx="4032448" cy="575805"/>
          </a:xfrm>
          <a:prstGeom prst="snip1Rect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r"/>
            <a:r>
              <a:rPr b="1" dirty="0" lang="ru-RU" smtClean="0" sz="2800">
                <a:latin charset="0" panose="020B0606030402020204" pitchFamily="34" typeface="Franklin Gothic Medium Cond"/>
              </a:rPr>
              <a:t>6483 руб.</a:t>
            </a:r>
            <a:endParaRPr b="1" dirty="0" lang="ru-RU" sz="2800">
              <a:latin charset="0" panose="020B0606030402020204" pitchFamily="34" typeface="Franklin Gothic Medium Cond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23162" y="5365499"/>
            <a:ext cx="2160240" cy="46166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ru-RU" smtClean="0" sz="1200">
                <a:solidFill>
                  <a:schemeClr val="bg1"/>
                </a:solidFill>
                <a:latin charset="0" panose="020B0606030402020204" pitchFamily="34" typeface="Franklin Gothic Medium Cond"/>
              </a:rPr>
              <a:t>Ежемесячная выплата в период обучения, но не более 3 месяцев</a:t>
            </a:r>
            <a:endParaRPr dirty="0" lang="ru-RU" sz="1200">
              <a:solidFill>
                <a:schemeClr val="bg1"/>
              </a:solidFill>
              <a:latin charset="0" panose="020B0606030402020204" pitchFamily="34" typeface="Franklin Gothic Medium Cond"/>
            </a:endParaRPr>
          </a:p>
        </p:txBody>
      </p:sp>
    </p:spTree>
    <p:extLst>
      <p:ext uri="{BB962C8B-B14F-4D97-AF65-F5344CB8AC3E}">
        <p14:creationId xmlns:p14="http://schemas.microsoft.com/office/powerpoint/2010/main" val="454979832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784976" cy="6624736"/>
          </a:xfrm>
          <a:prstGeom prst="rect">
            <a:avLst/>
          </a:prstGeom>
          <a:solidFill>
            <a:schemeClr val="bg1"/>
          </a:solidFill>
          <a:ln>
            <a:solidFill>
              <a:srgbClr val="008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260648"/>
            <a:ext cx="3024336" cy="360040"/>
          </a:xfrm>
          <a:prstGeom prst="rect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Franklin Gothic Medium Cond" panose="020B0606030402020204" pitchFamily="34" charset="0"/>
              </a:rPr>
              <a:t>СОЦИАЛЬНЫЙ КОНТРАКТ</a:t>
            </a:r>
            <a:endParaRPr lang="ru-RU" dirty="0">
              <a:latin typeface="Franklin Gothic Medium Cond" panose="020B06060304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89462" y="548680"/>
            <a:ext cx="5328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>
                <a:solidFill>
                  <a:srgbClr val="00863D"/>
                </a:solidFill>
                <a:latin typeface="Franklin Gothic Medium Cond" panose="020B0606030402020204" pitchFamily="34" charset="0"/>
              </a:rPr>
              <a:t>2</a:t>
            </a:r>
            <a:r>
              <a:rPr lang="ru-RU" sz="2400" b="1" u="sng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. ОСУЩЕСТВЛЕНИЕ ИНДИВИДУАЛЬНОЙ ПРЕДПРИНИМАТЕЛЬСКОЙ ДЕЯТЕЛЬНОСТИ</a:t>
            </a:r>
            <a:endParaRPr lang="ru-RU" sz="2400" b="1" u="sng" dirty="0">
              <a:solidFill>
                <a:srgbClr val="00863D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43260" y="5157192"/>
            <a:ext cx="3975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Franklin Gothic Medium Cond" panose="020B0606030402020204" pitchFamily="34" charset="0"/>
              </a:rPr>
              <a:t>СРОК ДЕЙСТВИЯ СОЦИАЛЬНОГО КОНТРАКТА:</a:t>
            </a:r>
            <a:endParaRPr lang="ru-RU" sz="1600" b="1" dirty="0">
              <a:latin typeface="Franklin Gothic Medium Cond" panose="020B06060304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44734" y="5425457"/>
            <a:ext cx="39757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►</a:t>
            </a:r>
            <a:r>
              <a:rPr lang="ru-RU" sz="1400" dirty="0" smtClean="0">
                <a:latin typeface="Franklin Gothic Medium Cond" panose="020B0606030402020204" pitchFamily="34" charset="0"/>
              </a:rPr>
              <a:t> до 12 месяцев</a:t>
            </a:r>
            <a:endParaRPr lang="ru-RU" sz="1400" dirty="0">
              <a:latin typeface="Franklin Gothic Medium Cond" panose="020B06060304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2864" y="1399416"/>
            <a:ext cx="42484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Franklin Gothic Medium Cond" panose="020B0606030402020204" pitchFamily="34" charset="0"/>
              </a:rPr>
              <a:t>РАЗМЕР СОЦИАЛЬНОЙ ПОМОЩИ:</a:t>
            </a:r>
            <a:endParaRPr lang="ru-RU" sz="1600" b="1" dirty="0">
              <a:latin typeface="Franklin Gothic Medium Cond" panose="020B06060304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58550" y="5721474"/>
            <a:ext cx="41335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Franklin Gothic Medium Cond" panose="020B0606030402020204" pitchFamily="34" charset="0"/>
              </a:rPr>
              <a:t>КОНЕЧНЫЙ РЕЗУЛЬТАТ СОЦИАЛЬНОГО КОНТРАКТА:</a:t>
            </a:r>
            <a:endParaRPr lang="ru-RU" sz="1600" b="1" dirty="0">
              <a:latin typeface="Franklin Gothic Medium Cond" panose="020B06060304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60024" y="6007495"/>
            <a:ext cx="40309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►</a:t>
            </a:r>
            <a:r>
              <a:rPr lang="ru-RU" sz="1400" dirty="0" smtClean="0">
                <a:latin typeface="Franklin Gothic Medium Cond" panose="020B0606030402020204" pitchFamily="34" charset="0"/>
              </a:rPr>
              <a:t> регистрация гражданина в налоговом органе в качестве индивидуального предпринимателя или </a:t>
            </a:r>
            <a:r>
              <a:rPr lang="ru-RU" sz="1400" dirty="0" err="1" smtClean="0">
                <a:latin typeface="Franklin Gothic Medium Cond" panose="020B0606030402020204" pitchFamily="34" charset="0"/>
              </a:rPr>
              <a:t>самозанятого</a:t>
            </a:r>
            <a:endParaRPr lang="ru-RU" sz="1400" dirty="0">
              <a:latin typeface="Franklin Gothic Medium Cond" panose="020B0606030402020204" pitchFamily="34" charset="0"/>
            </a:endParaRPr>
          </a:p>
        </p:txBody>
      </p:sp>
      <p:sp>
        <p:nvSpPr>
          <p:cNvPr id="13" name="Прямоугольник с одним вырезанным углом 12"/>
          <p:cNvSpPr/>
          <p:nvPr/>
        </p:nvSpPr>
        <p:spPr>
          <a:xfrm>
            <a:off x="352628" y="1729092"/>
            <a:ext cx="4032448" cy="575805"/>
          </a:xfrm>
          <a:prstGeom prst="snip1Rect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800" b="1" dirty="0" smtClean="0">
                <a:latin typeface="Franklin Gothic Medium Cond" panose="020B0606030402020204" pitchFamily="34" charset="0"/>
              </a:rPr>
              <a:t>250 000 руб.</a:t>
            </a:r>
            <a:endParaRPr lang="ru-RU" sz="2800" b="1" dirty="0">
              <a:latin typeface="Franklin Gothic Medium Cond" panose="020B06060304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5758" y="179312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Единовременная денежная выплата в размере не более</a:t>
            </a:r>
            <a:endParaRPr lang="ru-RU" sz="12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2864" y="2335520"/>
            <a:ext cx="4580396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Franklin Gothic Medium Cond" panose="020B0606030402020204" pitchFamily="34" charset="0"/>
              </a:rPr>
              <a:t>Единовременная денежная выплата предоставляется в размере стоимости необходимых для осуществления индивидуальной предпринимательской деятельности :</a:t>
            </a:r>
          </a:p>
          <a:p>
            <a:pPr marL="285750" indent="-285750" algn="just">
              <a:buFontTx/>
              <a:buChar char="-"/>
            </a:pPr>
            <a:r>
              <a:rPr lang="ru-RU" sz="1300" dirty="0" smtClean="0">
                <a:latin typeface="Franklin Gothic Medium Cond" panose="020B0606030402020204" pitchFamily="34" charset="0"/>
              </a:rPr>
              <a:t>приобретаемых основных средств (оборудование) и материально-производственных запасов (сырье и материалы);</a:t>
            </a:r>
          </a:p>
          <a:p>
            <a:pPr marL="285750" indent="-285750" algn="just">
              <a:buFontTx/>
              <a:buChar char="-"/>
            </a:pPr>
            <a:r>
              <a:rPr lang="ru-RU" sz="1300" dirty="0">
                <a:latin typeface="Franklin Gothic Medium Cond" panose="020B0606030402020204" pitchFamily="34" charset="0"/>
              </a:rPr>
              <a:t>лицензии на программное </a:t>
            </a:r>
            <a:r>
              <a:rPr lang="ru-RU" sz="1300" dirty="0" smtClean="0">
                <a:latin typeface="Franklin Gothic Medium Cond" panose="020B0606030402020204" pitchFamily="34" charset="0"/>
              </a:rPr>
              <a:t>обеспечение</a:t>
            </a:r>
            <a:r>
              <a:rPr lang="ru-RU" sz="1300" dirty="0">
                <a:latin typeface="Franklin Gothic Medium Cond" panose="020B0606030402020204" pitchFamily="34" charset="0"/>
              </a:rPr>
              <a:t>, на осуществление отдельных видов деятельности (не более 10 процентов назначаемой выплаты);</a:t>
            </a:r>
            <a:endParaRPr lang="ru-RU" sz="1300" dirty="0" smtClean="0">
              <a:latin typeface="Franklin Gothic Medium Cond" panose="020B06060304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300" dirty="0" smtClean="0">
                <a:latin typeface="Franklin Gothic Medium Cond" panose="020B0606030402020204" pitchFamily="34" charset="0"/>
              </a:rPr>
              <a:t>поиска и аренды помещения (не более 15 процентов общей суммы выплаты);</a:t>
            </a:r>
          </a:p>
          <a:p>
            <a:pPr marL="285750" indent="-285750" algn="just">
              <a:buFontTx/>
              <a:buChar char="-"/>
            </a:pPr>
            <a:r>
              <a:rPr lang="ru-RU" sz="1300" dirty="0" smtClean="0">
                <a:latin typeface="Franklin Gothic Medium Cond" panose="020B0606030402020204" pitchFamily="34" charset="0"/>
              </a:rPr>
              <a:t>оплат (пошлин) государственной регистрации в качестве индивидуального предпринимателя</a:t>
            </a:r>
            <a:endParaRPr lang="ru-RU" sz="1300" dirty="0">
              <a:latin typeface="Franklin Gothic Medium Cond" panose="020B06060304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2864" y="4779729"/>
            <a:ext cx="4248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►</a:t>
            </a:r>
            <a:r>
              <a:rPr lang="ru-RU" sz="1300" dirty="0" smtClean="0">
                <a:latin typeface="Franklin Gothic Medium Cond" panose="020B0606030402020204" pitchFamily="34" charset="0"/>
              </a:rPr>
              <a:t>дополнительно может быть предусмотрено прохождение гражданином профессионального обучения или дополнительного профессионального образования</a:t>
            </a:r>
            <a:endParaRPr lang="ru-RU" sz="1300" dirty="0">
              <a:latin typeface="Franklin Gothic Medium Cond" panose="020B0606030402020204" pitchFamily="34" charset="0"/>
            </a:endParaRPr>
          </a:p>
        </p:txBody>
      </p:sp>
      <p:sp>
        <p:nvSpPr>
          <p:cNvPr id="18" name="Прямоугольник с одним вырезанным углом 17"/>
          <p:cNvSpPr/>
          <p:nvPr/>
        </p:nvSpPr>
        <p:spPr>
          <a:xfrm>
            <a:off x="352628" y="5589499"/>
            <a:ext cx="4032448" cy="575805"/>
          </a:xfrm>
          <a:prstGeom prst="snip1Rect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800" b="1" dirty="0" smtClean="0">
                <a:latin typeface="Franklin Gothic Medium Cond" panose="020B0606030402020204" pitchFamily="34" charset="0"/>
              </a:rPr>
              <a:t>30 000 руб.</a:t>
            </a:r>
            <a:endParaRPr lang="ru-RU" sz="2800" b="1" dirty="0">
              <a:latin typeface="Franklin Gothic Medium Cond" panose="020B06060304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5758" y="562702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Выплата в размере стоимости курса обучения, но не более:</a:t>
            </a:r>
            <a:endParaRPr lang="ru-RU" sz="12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61" r="8794"/>
          <a:stretch/>
        </p:blipFill>
        <p:spPr>
          <a:xfrm>
            <a:off x="4916742" y="1425644"/>
            <a:ext cx="3974264" cy="371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40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784976" cy="6624736"/>
          </a:xfrm>
          <a:prstGeom prst="rect">
            <a:avLst/>
          </a:prstGeom>
          <a:solidFill>
            <a:schemeClr val="bg1"/>
          </a:solidFill>
          <a:ln>
            <a:solidFill>
              <a:srgbClr val="008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260648"/>
            <a:ext cx="3024336" cy="360040"/>
          </a:xfrm>
          <a:prstGeom prst="rect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dirty="0" lang="ru-RU" smtClean="0">
                <a:latin charset="0" panose="020B0606030402020204" pitchFamily="34" typeface="Franklin Gothic Medium Cond"/>
              </a:rPr>
              <a:t>СОЦИАЛЬНЫЙ КОНТРАКТ</a:t>
            </a:r>
            <a:endParaRPr dirty="0" lang="ru-RU">
              <a:latin charset="0" panose="020B0606030402020204" pitchFamily="34" typeface="Franklin Gothic Medium Con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55558" y="602201"/>
            <a:ext cx="6048672" cy="46166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z="2400" u="sng">
                <a:solidFill>
                  <a:srgbClr val="00863D"/>
                </a:solidFill>
                <a:latin charset="0" panose="020B0606030402020204" pitchFamily="34" typeface="Franklin Gothic Medium Cond"/>
              </a:rPr>
              <a:t>3</a:t>
            </a:r>
            <a:r>
              <a:rPr b="1" dirty="0" lang="ru-RU" smtClean="0" sz="2400" u="sng">
                <a:solidFill>
                  <a:srgbClr val="00863D"/>
                </a:solidFill>
                <a:latin charset="0" panose="020B0606030402020204" pitchFamily="34" typeface="Franklin Gothic Medium Cond"/>
              </a:rPr>
              <a:t>. ВЕДЕНИЕ  ЛИЧНОГО ПОДСОБНОГО ХОЗЯЙСТВА</a:t>
            </a:r>
            <a:endParaRPr b="1" dirty="0" lang="ru-RU" sz="2400" u="sng">
              <a:solidFill>
                <a:srgbClr val="00863D"/>
              </a:solidFill>
              <a:latin charset="0" panose="020B0606030402020204" pitchFamily="34" typeface="Franklin Gothic Medium Con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6756" y="4293096"/>
            <a:ext cx="3404182" cy="33855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 sz="1600">
                <a:latin charset="0" panose="020B0606030402020204" pitchFamily="34" typeface="Franklin Gothic Medium Cond"/>
              </a:rPr>
              <a:t>ОБЯЗАТЕЛЬНОЕ  УСЛОВИЕ:</a:t>
            </a:r>
            <a:endParaRPr b="1" dirty="0" lang="ru-RU" sz="1600">
              <a:latin charset="0" panose="020B0606030402020204" pitchFamily="34" typeface="Franklin Gothic Medium Con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8230" y="5949280"/>
            <a:ext cx="4271664" cy="33855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 sz="1600">
                <a:latin charset="0" panose="020B0606030402020204" pitchFamily="34" typeface="Franklin Gothic Medium Cond"/>
              </a:rPr>
              <a:t>СРОК ДЕЙСТВИЯ СОЦИАЛЬНОГО КОНТРАКТА:</a:t>
            </a:r>
            <a:endParaRPr b="1" dirty="0" lang="ru-RU" sz="1600">
              <a:latin charset="0" panose="020B0606030402020204" pitchFamily="34" typeface="Franklin Gothic Medium Con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8230" y="4574996"/>
            <a:ext cx="4271664" cy="160043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dirty="0" lang="ru-RU" smtClean="0" sz="1400">
                <a:solidFill>
                  <a:srgbClr val="00863D"/>
                </a:solidFill>
                <a:latin charset="0" panose="020B0606030402020204" pitchFamily="34" typeface="Franklin Gothic Medium Cond"/>
              </a:rPr>
              <a:t>►</a:t>
            </a:r>
            <a:r>
              <a:rPr dirty="0" lang="ru-RU" smtClean="0" sz="1400">
                <a:latin charset="0" panose="020B0606030402020204" pitchFamily="34" typeface="Franklin Gothic Medium Cond"/>
              </a:rPr>
              <a:t> наличие у заявителя (членов его семьи) земельного участка, предоставленного и (или) приобретенного для ведения личного подсобного хозяйства, права на который зарегистрированы в установленном законодательством порядке. Максимальный размер земельного участка не должен превышать  1,5 гектара.</a:t>
            </a:r>
          </a:p>
          <a:p>
            <a:pPr algn="just"/>
            <a:endParaRPr dirty="0" lang="ru-RU" sz="1400">
              <a:latin charset="0" panose="020B0606030402020204" pitchFamily="34" typeface="Franklin Gothic Medium Con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9704" y="6261935"/>
            <a:ext cx="4271664" cy="30777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ru-RU" smtClean="0" sz="1400">
                <a:solidFill>
                  <a:srgbClr val="00863D"/>
                </a:solidFill>
                <a:latin charset="0" panose="020B0606030402020204" pitchFamily="34" typeface="Franklin Gothic Medium Cond"/>
              </a:rPr>
              <a:t>►</a:t>
            </a:r>
            <a:r>
              <a:rPr dirty="0" lang="ru-RU" smtClean="0" sz="1400">
                <a:latin charset="0" panose="020B0606030402020204" pitchFamily="34" typeface="Franklin Gothic Medium Cond"/>
              </a:rPr>
              <a:t> до 12 месяцев</a:t>
            </a:r>
            <a:endParaRPr dirty="0" lang="ru-RU" sz="1400">
              <a:latin charset="0" panose="020B0606030402020204" pitchFamily="34" typeface="Franklin Gothic Medium C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70268" y="1148230"/>
            <a:ext cx="4248472" cy="33855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 sz="1600">
                <a:latin charset="0" panose="020B0606030402020204" pitchFamily="34" typeface="Franklin Gothic Medium Cond"/>
              </a:rPr>
              <a:t>РАЗМЕР СОЦИАЛЬНОЙ ПОМОЩИ:</a:t>
            </a:r>
            <a:endParaRPr b="1" dirty="0" lang="ru-RU" sz="1600">
              <a:latin charset="0" panose="020B0606030402020204" pitchFamily="34" typeface="Franklin Gothic Medium C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58924" y="5157192"/>
            <a:ext cx="4133556" cy="33855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 sz="1600">
                <a:latin charset="0" panose="020B0606030402020204" pitchFamily="34" typeface="Franklin Gothic Medium Cond"/>
              </a:rPr>
              <a:t>КОНЕЧНЫЙ РЕЗУЛЬТАТ СОЦИАЛЬНОГО КОНТРАКТА:</a:t>
            </a:r>
            <a:endParaRPr b="1" dirty="0" lang="ru-RU" sz="1600">
              <a:latin charset="0" panose="020B0606030402020204" pitchFamily="34" typeface="Franklin Gothic Medium Con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60398" y="5469847"/>
            <a:ext cx="4132082" cy="5232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dirty="0" lang="ru-RU" smtClean="0" sz="1400">
                <a:solidFill>
                  <a:srgbClr val="00863D"/>
                </a:solidFill>
                <a:latin charset="0" panose="020B0606030402020204" pitchFamily="34" typeface="Franklin Gothic Medium Cond"/>
              </a:rPr>
              <a:t>►</a:t>
            </a:r>
            <a:r>
              <a:rPr dirty="0" lang="ru-RU" smtClean="0" sz="1400">
                <a:latin charset="0" panose="020B0606030402020204" pitchFamily="34" typeface="Franklin Gothic Medium Cond"/>
              </a:rPr>
              <a:t> регистрация гражданина в налоговом органе в качестве </a:t>
            </a:r>
            <a:r>
              <a:rPr dirty="0" err="1" lang="ru-RU" smtClean="0" sz="1400">
                <a:latin charset="0" panose="020B0606030402020204" pitchFamily="34" typeface="Franklin Gothic Medium Cond"/>
              </a:rPr>
              <a:t>самозанятого</a:t>
            </a:r>
            <a:endParaRPr dirty="0" lang="ru-RU" sz="1400">
              <a:latin charset="0" panose="020B0606030402020204" pitchFamily="34" typeface="Franklin Gothic Medium Cond"/>
            </a:endParaRPr>
          </a:p>
        </p:txBody>
      </p:sp>
      <p:sp>
        <p:nvSpPr>
          <p:cNvPr id="13" name="Прямоугольник с одним вырезанным углом 12"/>
          <p:cNvSpPr/>
          <p:nvPr/>
        </p:nvSpPr>
        <p:spPr>
          <a:xfrm>
            <a:off x="4860032" y="1477906"/>
            <a:ext cx="4032448" cy="575805"/>
          </a:xfrm>
          <a:prstGeom prst="snip1Rect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r"/>
            <a:r>
              <a:rPr b="1" dirty="0" lang="ru-RU" smtClean="0" sz="2800">
                <a:latin charset="0" panose="020B0606030402020204" pitchFamily="34" typeface="Franklin Gothic Medium Cond"/>
              </a:rPr>
              <a:t>100 000 руб.</a:t>
            </a:r>
            <a:endParaRPr b="1" dirty="0" lang="ru-RU" sz="2800">
              <a:latin charset="0" panose="020B0606030402020204" pitchFamily="34" typeface="Franklin Gothic Medium Cond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23162" y="1541938"/>
            <a:ext cx="2160240" cy="46166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ru-RU" smtClean="0" sz="1200">
                <a:solidFill>
                  <a:schemeClr val="bg1"/>
                </a:solidFill>
                <a:latin charset="0" panose="020B0606030402020204" pitchFamily="34" typeface="Franklin Gothic Medium Cond"/>
              </a:rPr>
              <a:t>Единовременная денежная выплата в размере не более</a:t>
            </a:r>
            <a:endParaRPr dirty="0" lang="ru-RU" sz="1200">
              <a:solidFill>
                <a:schemeClr val="bg1"/>
              </a:solidFill>
              <a:latin charset="0" panose="020B0606030402020204" pitchFamily="34" typeface="Franklin Gothic Medium Con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70268" y="2116013"/>
            <a:ext cx="4248472" cy="138499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b="1" dirty="0" lang="ru-RU" smtClean="0" sz="1400">
                <a:latin charset="0" panose="020B0606030402020204" pitchFamily="34" typeface="Franklin Gothic Medium Cond"/>
              </a:rPr>
              <a:t>Единовременная денежная выплата предоставляется в размере стоимости необходимых для ведения личного подсобного хозяйства:</a:t>
            </a:r>
          </a:p>
          <a:p>
            <a:pPr algn="just" indent="-285750" marL="285750">
              <a:buFontTx/>
              <a:buChar char="-"/>
            </a:pPr>
            <a:r>
              <a:rPr dirty="0" lang="ru-RU" smtClean="0" sz="1400">
                <a:latin charset="0" panose="020B0606030402020204" pitchFamily="34" typeface="Franklin Gothic Medium Cond"/>
              </a:rPr>
              <a:t>хозяйственных товаров;</a:t>
            </a:r>
          </a:p>
          <a:p>
            <a:pPr algn="just" indent="-285750" marL="285750">
              <a:buFontTx/>
              <a:buChar char="-"/>
            </a:pPr>
            <a:r>
              <a:rPr dirty="0" lang="ru-RU" smtClean="0" sz="1400">
                <a:latin charset="0" panose="020B0606030402020204" pitchFamily="34" typeface="Franklin Gothic Medium Cond"/>
              </a:rPr>
              <a:t>семян и саженцев;</a:t>
            </a:r>
          </a:p>
          <a:p>
            <a:pPr algn="just" indent="-285750" marL="285750">
              <a:buFontTx/>
              <a:buChar char="-"/>
            </a:pPr>
            <a:r>
              <a:rPr dirty="0" lang="ru-RU" smtClean="0" sz="1400">
                <a:latin charset="0" panose="020B0606030402020204" pitchFamily="34" typeface="Franklin Gothic Medium Cond"/>
              </a:rPr>
              <a:t>животных и птиц (в том числе молодняка), пчелосемей.</a:t>
            </a:r>
            <a:endParaRPr dirty="0" lang="ru-RU" sz="1400">
              <a:latin charset="0" panose="020B0606030402020204" pitchFamily="34" typeface="Franklin Gothic Medium Con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70268" y="3573016"/>
            <a:ext cx="4248472" cy="73866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dirty="0" lang="ru-RU" smtClean="0" sz="1400">
                <a:solidFill>
                  <a:srgbClr val="00863D"/>
                </a:solidFill>
                <a:latin charset="0" panose="020B0606030402020204" pitchFamily="34" typeface="Franklin Gothic Medium Cond"/>
              </a:rPr>
              <a:t>►</a:t>
            </a:r>
            <a:r>
              <a:rPr dirty="0" lang="ru-RU" smtClean="0" sz="1400">
                <a:latin charset="0" panose="020B0606030402020204" pitchFamily="34" typeface="Franklin Gothic Medium Cond"/>
              </a:rPr>
              <a:t>дополнительно может быть предусмотрено прохождение гражданином профессионального обучения или дополнительного профессионального образования</a:t>
            </a:r>
            <a:endParaRPr dirty="0" lang="ru-RU" sz="1400">
              <a:latin charset="0" panose="020B0606030402020204" pitchFamily="34" typeface="Franklin Gothic Medium Cond"/>
            </a:endParaRPr>
          </a:p>
        </p:txBody>
      </p:sp>
      <p:sp>
        <p:nvSpPr>
          <p:cNvPr id="18" name="Прямоугольник с одним вырезанным углом 17"/>
          <p:cNvSpPr/>
          <p:nvPr/>
        </p:nvSpPr>
        <p:spPr>
          <a:xfrm>
            <a:off x="4860032" y="4437371"/>
            <a:ext cx="4032448" cy="575805"/>
          </a:xfrm>
          <a:prstGeom prst="snip1Rect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r"/>
            <a:r>
              <a:rPr b="1" dirty="0" lang="ru-RU" smtClean="0" sz="2800">
                <a:latin charset="0" panose="020B0606030402020204" pitchFamily="34" typeface="Franklin Gothic Medium Cond"/>
              </a:rPr>
              <a:t>30 000 руб.</a:t>
            </a:r>
            <a:endParaRPr b="1" dirty="0" lang="ru-RU" sz="2800">
              <a:latin charset="0" panose="020B0606030402020204" pitchFamily="34" typeface="Franklin Gothic Medium Cond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23162" y="4501403"/>
            <a:ext cx="2160240" cy="46166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ru-RU" smtClean="0" sz="1200">
                <a:solidFill>
                  <a:schemeClr val="bg1"/>
                </a:solidFill>
                <a:latin charset="0" panose="020B0606030402020204" pitchFamily="34" typeface="Franklin Gothic Medium Cond"/>
              </a:rPr>
              <a:t>Выплата в размере стоимости курса обучения, но не более:</a:t>
            </a:r>
            <a:endParaRPr dirty="0" lang="ru-RU" sz="1200">
              <a:solidFill>
                <a:schemeClr val="bg1"/>
              </a:solidFill>
              <a:latin charset="0" panose="020B0606030402020204" pitchFamily="34" typeface="Franklin Gothic Medium Cond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7"/>
          <a:stretch/>
        </p:blipFill>
        <p:spPr>
          <a:xfrm>
            <a:off x="382324" y="1196752"/>
            <a:ext cx="4200036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960189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784976" cy="6624736"/>
          </a:xfrm>
          <a:prstGeom prst="rect">
            <a:avLst/>
          </a:prstGeom>
          <a:solidFill>
            <a:schemeClr val="bg1"/>
          </a:solidFill>
          <a:ln>
            <a:solidFill>
              <a:srgbClr val="008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260648"/>
            <a:ext cx="3024336" cy="360040"/>
          </a:xfrm>
          <a:prstGeom prst="rect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dirty="0" lang="ru-RU" smtClean="0">
                <a:latin charset="0" panose="020B0606030402020204" pitchFamily="34" typeface="Franklin Gothic Medium Cond"/>
              </a:rPr>
              <a:t>СОЦИАЛЬНЫЙ КОНТРАКТ</a:t>
            </a:r>
            <a:endParaRPr dirty="0" lang="ru-RU">
              <a:latin charset="0" panose="020B0606030402020204" pitchFamily="34" typeface="Franklin Gothic Medium Con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89462" y="548680"/>
            <a:ext cx="5328592" cy="83099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b="1" dirty="0" lang="ru-RU" smtClean="0" sz="2400" u="sng">
                <a:solidFill>
                  <a:srgbClr val="00863D"/>
                </a:solidFill>
                <a:latin charset="0" panose="020B0606030402020204" pitchFamily="34" typeface="Franklin Gothic Medium Cond"/>
              </a:rPr>
              <a:t>4. ПРЕОДОЛЕНИЕ  ТРУДНОЙ </a:t>
            </a:r>
          </a:p>
          <a:p>
            <a:pPr algn="ctr"/>
            <a:r>
              <a:rPr b="1" dirty="0" lang="ru-RU" smtClean="0" sz="2400" u="sng">
                <a:solidFill>
                  <a:srgbClr val="00863D"/>
                </a:solidFill>
                <a:latin charset="0" panose="020B0606030402020204" pitchFamily="34" typeface="Franklin Gothic Medium Cond"/>
              </a:rPr>
              <a:t>ЖИЗНЕННОЙ  СИТУАЦИИ</a:t>
            </a:r>
            <a:endParaRPr b="1" dirty="0" lang="ru-RU" sz="2400" u="sng">
              <a:solidFill>
                <a:srgbClr val="00863D"/>
              </a:solidFill>
              <a:latin charset="0" panose="020B0606030402020204" pitchFamily="34" typeface="Franklin Gothic Medium Con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60024" y="4633972"/>
            <a:ext cx="3975738" cy="33855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 sz="1600">
                <a:latin charset="0" panose="020B0606030402020204" pitchFamily="34" typeface="Franklin Gothic Medium Cond"/>
              </a:rPr>
              <a:t>СРОК ДЕЙСТВИЯ СОЦИАЛЬНОГО КОНТРАКТА:</a:t>
            </a:r>
            <a:endParaRPr b="1" dirty="0" lang="ru-RU" sz="1600">
              <a:latin charset="0" panose="020B0606030402020204" pitchFamily="34" typeface="Franklin Gothic Medium Con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61498" y="4902237"/>
            <a:ext cx="3975738" cy="30777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ru-RU" smtClean="0" sz="1400">
                <a:solidFill>
                  <a:srgbClr val="00863D"/>
                </a:solidFill>
                <a:latin charset="0" panose="020B0606030402020204" pitchFamily="34" typeface="Franklin Gothic Medium Cond"/>
              </a:rPr>
              <a:t>►</a:t>
            </a:r>
            <a:r>
              <a:rPr dirty="0" lang="ru-RU" smtClean="0" sz="1400">
                <a:latin charset="0" panose="020B0606030402020204" pitchFamily="34" typeface="Franklin Gothic Medium Cond"/>
              </a:rPr>
              <a:t> до 6 месяцев</a:t>
            </a:r>
            <a:endParaRPr dirty="0" lang="ru-RU" sz="1400">
              <a:latin charset="0" panose="020B0606030402020204" pitchFamily="34" typeface="Franklin Gothic Medium C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2864" y="1399416"/>
            <a:ext cx="4248472" cy="33855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 sz="1600">
                <a:latin charset="0" panose="020B0606030402020204" pitchFamily="34" typeface="Franklin Gothic Medium Cond"/>
              </a:rPr>
              <a:t>РАЗМЕР СОЦИАЛЬНОЙ ПОМОЩИ:</a:t>
            </a:r>
            <a:endParaRPr b="1" dirty="0" lang="ru-RU" sz="1600">
              <a:latin charset="0" panose="020B0606030402020204" pitchFamily="34" typeface="Franklin Gothic Medium C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24" y="5242578"/>
            <a:ext cx="4133556" cy="33855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 sz="1600">
                <a:latin charset="0" panose="020B0606030402020204" pitchFamily="34" typeface="Franklin Gothic Medium Cond"/>
              </a:rPr>
              <a:t>КОНЕЧНЫЙ РЕЗУЛЬТАТ СОЦИАЛЬНОГО КОНТРАКТА:</a:t>
            </a:r>
            <a:endParaRPr b="1" dirty="0" lang="ru-RU" sz="1600">
              <a:latin charset="0" panose="020B0606030402020204" pitchFamily="34" typeface="Franklin Gothic Medium Con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61498" y="5528599"/>
            <a:ext cx="4030982" cy="73866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dirty="0" lang="ru-RU" smtClean="0" sz="1400">
                <a:solidFill>
                  <a:srgbClr val="00863D"/>
                </a:solidFill>
                <a:latin charset="0" panose="020B0606030402020204" pitchFamily="34" typeface="Franklin Gothic Medium Cond"/>
              </a:rPr>
              <a:t>►</a:t>
            </a:r>
            <a:r>
              <a:rPr dirty="0" lang="ru-RU" smtClean="0" sz="1400">
                <a:latin charset="0" panose="020B0606030402020204" pitchFamily="34" typeface="Franklin Gothic Medium Cond"/>
              </a:rPr>
              <a:t> преодоление гражданином или семьей гражданина трудной жизненной ситуации по истечении срока действия социального контракта</a:t>
            </a:r>
            <a:endParaRPr dirty="0" lang="ru-RU" sz="1400">
              <a:latin charset="0" panose="020B0606030402020204" pitchFamily="34" typeface="Franklin Gothic Medium Cond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"/>
          <a:stretch/>
        </p:blipFill>
        <p:spPr>
          <a:xfrm>
            <a:off x="4860024" y="1425644"/>
            <a:ext cx="4030982" cy="3110862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41284" y="6051819"/>
            <a:ext cx="3168352" cy="33855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 sz="1600">
                <a:latin charset="0" panose="020B0606030402020204" pitchFamily="34" typeface="Franklin Gothic Medium Cond"/>
              </a:rPr>
              <a:t>ОСОБОЕ  УСЛОВИЕ:</a:t>
            </a:r>
            <a:endParaRPr b="1" dirty="0" lang="ru-RU" sz="1600">
              <a:latin charset="0" panose="020B0606030402020204" pitchFamily="34" typeface="Franklin Gothic Medium Cond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2758" y="6333719"/>
            <a:ext cx="3975738" cy="30777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ru-RU" smtClean="0" sz="1400">
                <a:solidFill>
                  <a:srgbClr val="00863D"/>
                </a:solidFill>
                <a:latin charset="0" panose="020B0606030402020204" pitchFamily="34" typeface="Franklin Gothic Medium Cond"/>
              </a:rPr>
              <a:t>►</a:t>
            </a:r>
            <a:r>
              <a:rPr dirty="0" lang="ru-RU" smtClean="0" sz="1400">
                <a:latin charset="0" panose="020B0606030402020204" pitchFamily="34" typeface="Franklin Gothic Medium Cond"/>
              </a:rPr>
              <a:t> заключается преимущественно с семьями с детьми</a:t>
            </a:r>
            <a:endParaRPr dirty="0" lang="ru-RU" sz="1400">
              <a:latin charset="0" panose="020B0606030402020204" pitchFamily="34" typeface="Franklin Gothic Medium Cond"/>
            </a:endParaRPr>
          </a:p>
        </p:txBody>
      </p:sp>
      <p:sp>
        <p:nvSpPr>
          <p:cNvPr id="23" name="Прямоугольник с одним вырезанным углом 22"/>
          <p:cNvSpPr/>
          <p:nvPr/>
        </p:nvSpPr>
        <p:spPr>
          <a:xfrm>
            <a:off x="341284" y="1746774"/>
            <a:ext cx="4032448" cy="575805"/>
          </a:xfrm>
          <a:prstGeom prst="snip1Rect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r"/>
            <a:r>
              <a:rPr b="1" dirty="0" lang="ru-RU" smtClean="0" sz="2800">
                <a:latin charset="0" panose="020B0606030402020204" pitchFamily="34" typeface="Franklin Gothic Medium Cond"/>
              </a:rPr>
              <a:t>12966* руб.</a:t>
            </a:r>
            <a:endParaRPr b="1" dirty="0" lang="ru-RU" sz="2800">
              <a:latin charset="0" panose="020B0606030402020204" pitchFamily="34" typeface="Franklin Gothic Medium Cond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4414" y="1810806"/>
            <a:ext cx="2160240" cy="46166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ru-RU" smtClean="0" sz="1200">
                <a:solidFill>
                  <a:schemeClr val="bg1"/>
                </a:solidFill>
                <a:latin charset="0" panose="020B0606030402020204" pitchFamily="34" typeface="Franklin Gothic Medium Cond"/>
              </a:rPr>
              <a:t>При обращении предоставляется ежемесячная денежная выплата</a:t>
            </a:r>
            <a:endParaRPr dirty="0" lang="ru-RU" sz="1200">
              <a:solidFill>
                <a:schemeClr val="bg1"/>
              </a:solidFill>
              <a:latin charset="0" panose="020B0606030402020204" pitchFamily="34" typeface="Franklin Gothic Medium Cond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1520" y="2331457"/>
            <a:ext cx="4248472" cy="46166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dirty="0" lang="ru-RU" smtClean="0" sz="1200">
                <a:latin charset="0" panose="020B0606030402020204" pitchFamily="34" typeface="Franklin Gothic Medium Cond"/>
              </a:rPr>
              <a:t>*величина прожиточного минимума для трудоспособного населения, установленная в Ярославской области, на 2022 год</a:t>
            </a:r>
            <a:endParaRPr dirty="0" lang="ru-RU" sz="1200">
              <a:latin charset="0" panose="020B0606030402020204" pitchFamily="34" typeface="Franklin Gothic Medium Cond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1520" y="2978701"/>
            <a:ext cx="4248472" cy="332398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b="1" dirty="0" lang="ru-RU" smtClean="0" sz="1400">
                <a:latin charset="0" panose="020B0606030402020204" pitchFamily="34" typeface="Franklin Gothic Medium Cond"/>
              </a:rPr>
              <a:t>Выплата предоставляется ежемесячно с даты заключения и на период действия социального контракта и может быть использована на:</a:t>
            </a:r>
          </a:p>
          <a:p>
            <a:pPr algn="just" indent="-285750" marL="285750">
              <a:buFontTx/>
              <a:buChar char="-"/>
            </a:pPr>
            <a:r>
              <a:rPr dirty="0" lang="ru-RU" smtClean="0" sz="1400">
                <a:latin charset="0" panose="020B0606030402020204" pitchFamily="34" typeface="Franklin Gothic Medium Cond"/>
              </a:rPr>
              <a:t>приобретение товаров первой необходимости;</a:t>
            </a:r>
          </a:p>
          <a:p>
            <a:pPr algn="just" indent="-285750" marL="285750">
              <a:buFontTx/>
              <a:buChar char="-"/>
            </a:pPr>
            <a:r>
              <a:rPr dirty="0" lang="ru-RU" smtClean="0" sz="1400">
                <a:latin charset="0" panose="020B0606030402020204" pitchFamily="34" typeface="Franklin Gothic Medium Cond"/>
              </a:rPr>
              <a:t>приобретение одежды и обуви;</a:t>
            </a:r>
          </a:p>
          <a:p>
            <a:pPr algn="just" indent="-285750" marL="285750">
              <a:buFontTx/>
              <a:buChar char="-"/>
            </a:pPr>
            <a:r>
              <a:rPr dirty="0" lang="ru-RU" smtClean="0" sz="1400">
                <a:latin charset="0" panose="020B0606030402020204" pitchFamily="34" typeface="Franklin Gothic Medium Cond"/>
              </a:rPr>
              <a:t>приобретение лекарственных препаратов;</a:t>
            </a:r>
          </a:p>
          <a:p>
            <a:pPr algn="just" indent="-285750" marL="285750">
              <a:buFontTx/>
              <a:buChar char="-"/>
            </a:pPr>
            <a:r>
              <a:rPr dirty="0" lang="ru-RU" smtClean="0" sz="1400">
                <a:latin charset="0" panose="020B0606030402020204" pitchFamily="34" typeface="Franklin Gothic Medium Cond"/>
              </a:rPr>
              <a:t>приобретение товаров для ведения личного подсобного хозяйства (хозяйственный инвентарь и т.п.);</a:t>
            </a:r>
          </a:p>
          <a:p>
            <a:pPr algn="just" indent="-285750" marL="285750">
              <a:buFontTx/>
              <a:buChar char="-"/>
            </a:pPr>
            <a:r>
              <a:rPr dirty="0" lang="ru-RU" smtClean="0" sz="1400">
                <a:latin charset="0" panose="020B0606030402020204" pitchFamily="34" typeface="Franklin Gothic Medium Cond"/>
              </a:rPr>
              <a:t>прохождение курса реабилитации от наркологической или алкогольной зависимости; </a:t>
            </a:r>
          </a:p>
          <a:p>
            <a:pPr algn="just" indent="-285750" marL="285750">
              <a:buFontTx/>
              <a:buChar char="-"/>
            </a:pPr>
            <a:r>
              <a:rPr dirty="0" lang="ru-RU" smtClean="0" sz="1400">
                <a:latin charset="0" panose="020B0606030402020204" pitchFamily="34" typeface="Franklin Gothic Medium Cond"/>
              </a:rPr>
              <a:t>приобретение товаров для обеспечения потребности семьи гражданина в товарах и услугах дошкольного и школьного образования.</a:t>
            </a:r>
          </a:p>
          <a:p>
            <a:pPr algn="just"/>
            <a:endParaRPr b="1" dirty="0" lang="ru-RU" sz="1400">
              <a:latin charset="0" panose="020B0606030402020204" pitchFamily="34" typeface="Franklin Gothic Medium Cond"/>
            </a:endParaRPr>
          </a:p>
        </p:txBody>
      </p:sp>
    </p:spTree>
    <p:extLst>
      <p:ext uri="{BB962C8B-B14F-4D97-AF65-F5344CB8AC3E}">
        <p14:creationId xmlns:p14="http://schemas.microsoft.com/office/powerpoint/2010/main" val="1934444970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Прямоугольник 49"/>
          <p:cNvSpPr/>
          <p:nvPr/>
        </p:nvSpPr>
        <p:spPr>
          <a:xfrm>
            <a:off x="251520" y="116632"/>
            <a:ext cx="8784976" cy="6624736"/>
          </a:xfrm>
          <a:prstGeom prst="rect">
            <a:avLst/>
          </a:prstGeom>
          <a:solidFill>
            <a:schemeClr val="bg1"/>
          </a:solidFill>
          <a:ln>
            <a:solidFill>
              <a:srgbClr val="008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260648"/>
            <a:ext cx="3024336" cy="360040"/>
          </a:xfrm>
          <a:prstGeom prst="rect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Franklin Gothic Medium Cond" panose="020B0606030402020204" pitchFamily="34" charset="0"/>
              </a:rPr>
              <a:t>СОЦИАЛЬНЫЙ КОНТРАКТ</a:t>
            </a:r>
            <a:endParaRPr lang="ru-RU" dirty="0">
              <a:latin typeface="Franklin Gothic Medium Cond" panose="020B06060304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67981" y="602932"/>
            <a:ext cx="4232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ДОПОЛНИТЕЛЬНАЯ ИНФОРМАЦИЯ</a:t>
            </a:r>
            <a:endParaRPr lang="ru-RU" sz="2400" b="1" u="sng" dirty="0">
              <a:solidFill>
                <a:srgbClr val="00863D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6756" y="3204265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Franklin Gothic Medium Cond" panose="020B0606030402020204" pitchFamily="34" charset="0"/>
              </a:rPr>
              <a:t>КАКОВЫ РЕЗУЛЬТАТЫ СОЦИАЛЬНОГО КОНТРАКТА?</a:t>
            </a:r>
            <a:endParaRPr lang="ru-RU" sz="1600" b="1" dirty="0">
              <a:latin typeface="Franklin Gothic Medium Cond" panose="020B06060304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8230" y="3845366"/>
            <a:ext cx="42479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►</a:t>
            </a:r>
            <a:r>
              <a:rPr lang="ru-RU" sz="1400" dirty="0" smtClean="0">
                <a:latin typeface="Franklin Gothic Medium Cond" panose="020B0606030402020204" pitchFamily="34" charset="0"/>
              </a:rPr>
              <a:t> повышение денежных доходов гражданина (семьи гражданина) по истечении срока действия социального контракта и выход его из состояния малоимущности путем: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Franklin Gothic Medium Cond" panose="020B0606030402020204" pitchFamily="34" charset="0"/>
              </a:rPr>
              <a:t>заключения трудового договора и осуществления трудовой деятельности;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Franklin Gothic Medium Cond" panose="020B0606030402020204" pitchFamily="34" charset="0"/>
              </a:rPr>
              <a:t>регистрации в качестве индивидуального предпринимателя или в качестве </a:t>
            </a:r>
            <a:r>
              <a:rPr lang="ru-RU" sz="1400" dirty="0" err="1" smtClean="0">
                <a:latin typeface="Franklin Gothic Medium Cond" panose="020B0606030402020204" pitchFamily="34" charset="0"/>
              </a:rPr>
              <a:t>самозанятого</a:t>
            </a:r>
            <a:r>
              <a:rPr lang="ru-RU" sz="1400" dirty="0" smtClean="0">
                <a:latin typeface="Franklin Gothic Medium Cond" panose="020B0606030402020204" pitchFamily="34" charset="0"/>
              </a:rPr>
              <a:t> и осуществления индивидуальной трудовой деятельности </a:t>
            </a:r>
            <a:endParaRPr lang="ru-RU" sz="1400" dirty="0">
              <a:latin typeface="Franklin Gothic Medium Cond" panose="020B06060304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9704" y="5661248"/>
            <a:ext cx="42465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►</a:t>
            </a:r>
            <a:r>
              <a:rPr lang="ru-RU" sz="1400" dirty="0" smtClean="0">
                <a:latin typeface="Franklin Gothic Medium Cond" panose="020B0606030402020204" pitchFamily="34" charset="0"/>
              </a:rPr>
              <a:t> преодоление гражданином (семьей гражданина) трудной жизненной ситуации по истечении срока действия социального контракта</a:t>
            </a:r>
            <a:endParaRPr lang="ru-RU" sz="1400" dirty="0">
              <a:latin typeface="Franklin Gothic Medium Cond" panose="020B06060304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7408" y="1042620"/>
            <a:ext cx="42484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Franklin Gothic Medium Cond" panose="020B0606030402020204" pitchFamily="34" charset="0"/>
              </a:rPr>
              <a:t>ЧТО ТАКОЕ САМОЗАНЯТОСТЬ?</a:t>
            </a:r>
            <a:endParaRPr lang="ru-RU" sz="1600" b="1" dirty="0">
              <a:latin typeface="Franklin Gothic Medium Cond" panose="020B06060304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9704" y="1057810"/>
            <a:ext cx="3168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Franklin Gothic Medium Cond" panose="020B0606030402020204" pitchFamily="34" charset="0"/>
              </a:rPr>
              <a:t>ЧТО ТАКОЕ СОЦИАЛЬНЫЙ КОНТРАКТ?</a:t>
            </a:r>
            <a:endParaRPr lang="ru-RU" sz="1600" b="1" dirty="0">
              <a:latin typeface="Franklin Gothic Medium Cond" panose="020B06060304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1178" y="1343720"/>
            <a:ext cx="42450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863D"/>
                </a:solidFill>
                <a:latin typeface="Franklin Gothic Medium Cond" panose="020B0606030402020204" pitchFamily="34" charset="0"/>
              </a:rPr>
              <a:t>►</a:t>
            </a:r>
            <a:r>
              <a:rPr lang="ru-RU" sz="1400" dirty="0" smtClean="0">
                <a:latin typeface="Franklin Gothic Medium Cond" panose="020B0606030402020204" pitchFamily="34" charset="0"/>
              </a:rPr>
              <a:t> социальный контракт – соглашение (взаимное обязательство), которое заключено между гражданином и органом социальной защиты населения по месту жительства и в соответствии с которым орган социальной защиты населения обязуется оказать гражданину государственную социальную помощь, а гражданин – исполнить положения социального контракта в полном объеме, включая программу социальной адаптации</a:t>
            </a:r>
            <a:endParaRPr lang="ru-RU" sz="1400" dirty="0">
              <a:latin typeface="Franklin Gothic Medium Cond" panose="020B0606030402020204" pitchFamily="34" charset="0"/>
            </a:endParaRPr>
          </a:p>
        </p:txBody>
      </p:sp>
      <p:sp>
        <p:nvSpPr>
          <p:cNvPr id="39" name="Прямоугольник с одним вырезанным углом 38"/>
          <p:cNvSpPr/>
          <p:nvPr/>
        </p:nvSpPr>
        <p:spPr>
          <a:xfrm>
            <a:off x="4808166" y="1381175"/>
            <a:ext cx="4032448" cy="607666"/>
          </a:xfrm>
          <a:prstGeom prst="snip1Rect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latin typeface="Franklin Gothic Medium Cond" panose="020B0606030402020204" pitchFamily="34" charset="0"/>
              </a:rPr>
              <a:t>1. Регистрация в налоговом органе через мобильное приложение «Мой налог» без личного посещения </a:t>
            </a:r>
            <a:endParaRPr lang="ru-RU" sz="1200" dirty="0">
              <a:latin typeface="Franklin Gothic Medium Cond" panose="020B0606030402020204" pitchFamily="34" charset="0"/>
            </a:endParaRPr>
          </a:p>
        </p:txBody>
      </p:sp>
      <p:sp>
        <p:nvSpPr>
          <p:cNvPr id="31" name="Прямоугольник с одним вырезанным углом 30"/>
          <p:cNvSpPr/>
          <p:nvPr/>
        </p:nvSpPr>
        <p:spPr>
          <a:xfrm>
            <a:off x="4805780" y="2042108"/>
            <a:ext cx="4032448" cy="607666"/>
          </a:xfrm>
          <a:prstGeom prst="snip1Rect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latin typeface="Franklin Gothic Medium Cond" panose="020B0606030402020204" pitchFamily="34" charset="0"/>
              </a:rPr>
              <a:t>2. Не требуется ведения налоговой отчетности. Все документы формируются в мобильном приложении «Мой налог»</a:t>
            </a:r>
            <a:endParaRPr lang="ru-RU" sz="1200" dirty="0">
              <a:latin typeface="Franklin Gothic Medium Cond" panose="020B0606030402020204" pitchFamily="34" charset="0"/>
            </a:endParaRPr>
          </a:p>
        </p:txBody>
      </p:sp>
      <p:sp>
        <p:nvSpPr>
          <p:cNvPr id="37" name="Прямоугольник с одним вырезанным углом 36"/>
          <p:cNvSpPr/>
          <p:nvPr/>
        </p:nvSpPr>
        <p:spPr>
          <a:xfrm>
            <a:off x="4805780" y="2700042"/>
            <a:ext cx="4032448" cy="607666"/>
          </a:xfrm>
          <a:prstGeom prst="snip1Rect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latin typeface="Franklin Gothic Medium Cond" panose="020B0606030402020204" pitchFamily="34" charset="0"/>
              </a:rPr>
              <a:t>3. Нельзя нанимать работников</a:t>
            </a:r>
            <a:endParaRPr lang="ru-RU" sz="1200" dirty="0">
              <a:latin typeface="Franklin Gothic Medium Cond" panose="020B0606030402020204" pitchFamily="34" charset="0"/>
            </a:endParaRPr>
          </a:p>
        </p:txBody>
      </p:sp>
      <p:sp>
        <p:nvSpPr>
          <p:cNvPr id="38" name="Прямоугольник с одним вырезанным углом 37"/>
          <p:cNvSpPr/>
          <p:nvPr/>
        </p:nvSpPr>
        <p:spPr>
          <a:xfrm>
            <a:off x="4805780" y="3365870"/>
            <a:ext cx="4032448" cy="720080"/>
          </a:xfrm>
          <a:prstGeom prst="snip1Rect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latin typeface="Franklin Gothic Medium Cond" panose="020B0606030402020204" pitchFamily="34" charset="0"/>
              </a:rPr>
              <a:t>4. Налоговая ставка:</a:t>
            </a:r>
          </a:p>
          <a:p>
            <a:pPr marL="171450" indent="-171450">
              <a:buFontTx/>
              <a:buChar char="-"/>
            </a:pPr>
            <a:r>
              <a:rPr lang="ru-RU" sz="1200" dirty="0" smtClean="0">
                <a:latin typeface="Franklin Gothic Medium Cond" panose="020B0606030402020204" pitchFamily="34" charset="0"/>
              </a:rPr>
              <a:t>6% от выручки при работе с юридическими лицами</a:t>
            </a:r>
          </a:p>
          <a:p>
            <a:pPr marL="171450" indent="-171450">
              <a:buFontTx/>
              <a:buChar char="-"/>
            </a:pPr>
            <a:r>
              <a:rPr lang="ru-RU" sz="1200" dirty="0" smtClean="0">
                <a:latin typeface="Franklin Gothic Medium Cond" panose="020B0606030402020204" pitchFamily="34" charset="0"/>
              </a:rPr>
              <a:t>4% от выручки при работе с физическими лицами </a:t>
            </a:r>
            <a:endParaRPr lang="ru-RU" sz="1200" dirty="0">
              <a:latin typeface="Franklin Gothic Medium Cond" panose="020B0606030402020204" pitchFamily="34" charset="0"/>
            </a:endParaRPr>
          </a:p>
        </p:txBody>
      </p:sp>
      <p:sp>
        <p:nvSpPr>
          <p:cNvPr id="42" name="Прямоугольник с одним вырезанным углом 41"/>
          <p:cNvSpPr/>
          <p:nvPr/>
        </p:nvSpPr>
        <p:spPr>
          <a:xfrm>
            <a:off x="4806764" y="4139218"/>
            <a:ext cx="4032448" cy="607666"/>
          </a:xfrm>
          <a:prstGeom prst="snip1Rect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latin typeface="Franklin Gothic Medium Cond" panose="020B0606030402020204" pitchFamily="34" charset="0"/>
              </a:rPr>
              <a:t>5</a:t>
            </a:r>
            <a:r>
              <a:rPr lang="ru-RU" sz="1200" dirty="0" smtClean="0">
                <a:latin typeface="Franklin Gothic Medium Cond" panose="020B0606030402020204" pitchFamily="34" charset="0"/>
              </a:rPr>
              <a:t>. Максимальный предел доходов : 2,4 миллиона рублей в год</a:t>
            </a:r>
            <a:endParaRPr lang="ru-RU" sz="1200" dirty="0">
              <a:latin typeface="Franklin Gothic Medium Cond" panose="020B0606030402020204" pitchFamily="34" charset="0"/>
            </a:endParaRPr>
          </a:p>
        </p:txBody>
      </p:sp>
      <p:sp>
        <p:nvSpPr>
          <p:cNvPr id="43" name="Прямоугольник с одним вырезанным углом 42"/>
          <p:cNvSpPr/>
          <p:nvPr/>
        </p:nvSpPr>
        <p:spPr>
          <a:xfrm>
            <a:off x="4805780" y="4805046"/>
            <a:ext cx="4032448" cy="1504274"/>
          </a:xfrm>
          <a:prstGeom prst="snip1Rect">
            <a:avLst/>
          </a:prstGeom>
          <a:solidFill>
            <a:srgbClr val="008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latin typeface="Franklin Gothic Medium Cond" panose="020B0606030402020204" pitchFamily="34" charset="0"/>
              </a:rPr>
              <a:t>6. Нельзя осуществлять следующие виды деятельности:</a:t>
            </a:r>
          </a:p>
          <a:p>
            <a:pPr marL="171450" indent="-171450">
              <a:buFontTx/>
              <a:buChar char="-"/>
            </a:pPr>
            <a:r>
              <a:rPr lang="ru-RU" sz="1200" dirty="0" smtClean="0">
                <a:latin typeface="Franklin Gothic Medium Cond" panose="020B0606030402020204" pitchFamily="34" charset="0"/>
              </a:rPr>
              <a:t>продавать товары, которые произвел не сам;</a:t>
            </a:r>
          </a:p>
          <a:p>
            <a:pPr marL="171450" indent="-171450">
              <a:buFontTx/>
              <a:buChar char="-"/>
            </a:pPr>
            <a:r>
              <a:rPr lang="ru-RU" sz="1200" dirty="0" smtClean="0">
                <a:latin typeface="Franklin Gothic Medium Cond" panose="020B0606030402020204" pitchFamily="34" charset="0"/>
              </a:rPr>
              <a:t>продавать подакцизные товары (табак, алкоголь, бензин);</a:t>
            </a:r>
          </a:p>
          <a:p>
            <a:pPr marL="171450" indent="-171450">
              <a:buFontTx/>
              <a:buChar char="-"/>
            </a:pPr>
            <a:r>
              <a:rPr lang="ru-RU" sz="1200" dirty="0" smtClean="0">
                <a:latin typeface="Franklin Gothic Medium Cond" panose="020B0606030402020204" pitchFamily="34" charset="0"/>
              </a:rPr>
              <a:t>продавать полезные ископаемые;</a:t>
            </a:r>
          </a:p>
          <a:p>
            <a:pPr marL="171450" indent="-171450">
              <a:buFontTx/>
              <a:buChar char="-"/>
            </a:pPr>
            <a:r>
              <a:rPr lang="ru-RU" sz="1200" dirty="0" smtClean="0">
                <a:latin typeface="Franklin Gothic Medium Cond" panose="020B0606030402020204" pitchFamily="34" charset="0"/>
              </a:rPr>
              <a:t>заниматься доставкой товаров для других компаний;</a:t>
            </a:r>
          </a:p>
          <a:p>
            <a:pPr marL="171450" indent="-171450">
              <a:buFontTx/>
              <a:buChar char="-"/>
            </a:pPr>
            <a:r>
              <a:rPr lang="ru-RU" sz="1200" dirty="0" smtClean="0">
                <a:latin typeface="Franklin Gothic Medium Cond" panose="020B0606030402020204" pitchFamily="34" charset="0"/>
              </a:rPr>
              <a:t>работать по договорам поручения, комиссии и агентским;</a:t>
            </a:r>
          </a:p>
          <a:p>
            <a:pPr marL="171450" indent="-171450">
              <a:buFontTx/>
              <a:buChar char="-"/>
            </a:pPr>
            <a:r>
              <a:rPr lang="ru-RU" sz="1200" dirty="0" smtClean="0">
                <a:latin typeface="Franklin Gothic Medium Cond" panose="020B0606030402020204" pitchFamily="34" charset="0"/>
              </a:rPr>
              <a:t>сдавать в аренду офисные или нежилые помещения</a:t>
            </a:r>
            <a:endParaRPr lang="ru-RU" sz="1200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58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1082</Words>
  <Application>Microsoft Office PowerPoint</Application>
  <PresentationFormat>Экран (4:3)</PresentationFormat>
  <Paragraphs>140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Аминов Дмитрий Владимирович</dc:creator>
  <cp:lastModifiedBy>Титова Анна Вячеславовна</cp:lastModifiedBy>
  <cp:revision>46</cp:revision>
  <cp:lastPrinted>2022-01-21T13:24:05Z</cp:lastPrinted>
  <dcterms:created xsi:type="dcterms:W3CDTF">2021-02-15T05:02:47Z</dcterms:created>
  <dcterms:modified xsi:type="dcterms:W3CDTF">2022-01-21T14:03:36Z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310499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S9.1.4</vt:lpwstr>
  </property>
</Properties>
</file>